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282" r:id="rId3"/>
    <p:sldId id="283" r:id="rId4"/>
    <p:sldId id="284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5" r:id="rId14"/>
    <p:sldId id="296" r:id="rId15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FBFBF"/>
    <a:srgbClr val="87888A"/>
    <a:srgbClr val="E11022"/>
    <a:srgbClr val="829824"/>
    <a:srgbClr val="3E6CA4"/>
    <a:srgbClr val="6B95C7"/>
    <a:srgbClr val="000579"/>
    <a:srgbClr val="B1C7E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56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CFCF4F-E7B9-4B8E-ADF6-9028043023D1}" type="datetime1">
              <a:rPr lang="fr-FR"/>
              <a:pPr>
                <a:defRPr/>
              </a:pPr>
              <a:t>30/08/2012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9509CD-62CF-4D94-928B-D790620A6E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1169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DB1AA2-2630-437E-B348-6E2E9750D163}" type="datetime1">
              <a:rPr lang="fr-FR"/>
              <a:pPr>
                <a:defRPr/>
              </a:pPr>
              <a:t>30/08/2012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5D7753-1580-4264-89D1-13C02C8B185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2347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" y="0"/>
            <a:ext cx="9098089" cy="6858000"/>
          </a:xfrm>
          <a:prstGeom prst="rect">
            <a:avLst/>
          </a:prstGeom>
        </p:spPr>
      </p:pic>
      <p:sp>
        <p:nvSpPr>
          <p:cNvPr id="6" name="Title 4"/>
          <p:cNvSpPr>
            <a:spLocks noGrp="1"/>
          </p:cNvSpPr>
          <p:nvPr>
            <p:ph type="ctrTitle" hasCustomPrompt="1"/>
          </p:nvPr>
        </p:nvSpPr>
        <p:spPr bwMode="auto">
          <a:xfrm>
            <a:off x="611560" y="2530800"/>
            <a:ext cx="7929618" cy="8572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z="4400" noProof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Cover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78095" y="4941168"/>
            <a:ext cx="4770169" cy="93610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 b="1" i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smtClean="0"/>
              <a:t>Name: ENTSOG representative</a:t>
            </a:r>
            <a:br>
              <a:rPr lang="en-GB" noProof="0" smtClean="0"/>
            </a:br>
            <a:r>
              <a:rPr lang="en-GB" noProof="0" smtClean="0"/>
              <a:t>Position: Adviser/EGM/President</a:t>
            </a:r>
            <a:endParaRPr lang="en-GB" noProof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115616" y="3789363"/>
            <a:ext cx="7056784" cy="50373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accent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Cover subtitle</a:t>
            </a:r>
            <a:endParaRPr lang="en-GB" noProof="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166492" y="6237289"/>
            <a:ext cx="2807568" cy="3600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baseline="0">
                <a:solidFill>
                  <a:srgbClr val="87888A"/>
                </a:solidFill>
              </a:defRPr>
            </a:lvl1pPr>
          </a:lstStyle>
          <a:p>
            <a:pPr lvl="0"/>
            <a:r>
              <a:rPr lang="en-GB" noProof="0" smtClean="0"/>
              <a:t>&lt;Place&gt; -- DD Month YYYY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3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4"/>
          </p:nvPr>
        </p:nvSpPr>
        <p:spPr>
          <a:xfrm>
            <a:off x="467544" y="884904"/>
            <a:ext cx="8280920" cy="50643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2267744" y="4149079"/>
            <a:ext cx="4680520" cy="43204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200" b="0" baseline="0">
                <a:solidFill>
                  <a:srgbClr val="000000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sz="1200" dirty="0" smtClean="0"/>
              <a:t>XY</a:t>
            </a:r>
            <a:br>
              <a:rPr lang="en-GB" sz="1200" dirty="0" smtClean="0"/>
            </a:br>
            <a:r>
              <a:rPr lang="en-GB" sz="1200" dirty="0" smtClean="0"/>
              <a:t>&lt;Position&gt;</a:t>
            </a:r>
            <a:endParaRPr lang="en-GB" noProof="0" dirty="0"/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468464" y="234888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dirty="0" smtClean="0"/>
              <a:t>Thank You for Your Attention</a:t>
            </a:r>
            <a:endParaRPr lang="en-GB" dirty="0"/>
          </a:p>
        </p:txBody>
      </p:sp>
      <p:sp>
        <p:nvSpPr>
          <p:cNvPr id="7" name="Titre 1"/>
          <p:cNvSpPr txBox="1">
            <a:spLocks/>
          </p:cNvSpPr>
          <p:nvPr userDrawn="1"/>
        </p:nvSpPr>
        <p:spPr>
          <a:xfrm>
            <a:off x="2267744" y="4581128"/>
            <a:ext cx="468052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ENTSOG -- European Network of Transmission System Operators for Gas</a:t>
            </a:r>
            <a:b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</a:br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Avenue de </a:t>
            </a:r>
            <a:r>
              <a:rPr lang="en-GB" sz="1200" b="0" kern="1200" baseline="0" dirty="0" err="1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Cortenbergh</a:t>
            </a:r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 100, B-1000 Brussels</a:t>
            </a:r>
            <a:endParaRPr lang="en-GB" sz="1200" b="0" kern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2267744" y="5193256"/>
            <a:ext cx="468052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EML:</a:t>
            </a:r>
          </a:p>
          <a:p>
            <a:pPr algn="l"/>
            <a:r>
              <a:rPr lang="de-DE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WWW: </a:t>
            </a:r>
            <a:r>
              <a:rPr lang="de-DE" sz="1200" b="0" u="sng" kern="1200" baseline="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www.entsog.eu</a:t>
            </a:r>
            <a:endParaRPr lang="en-GB" sz="1200" b="0" u="sng" kern="1200" baseline="0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25" y="5185767"/>
            <a:ext cx="1152054" cy="287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u="sng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noProof="0" smtClean="0"/>
              <a:t>x.y@entsog.eu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3778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58490404"/>
              </p:ext>
            </p:extLst>
          </p:nvPr>
        </p:nvGraphicFramePr>
        <p:xfrm>
          <a:off x="395536" y="548680"/>
          <a:ext cx="8064896" cy="529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494030"/>
                <a:gridCol w="494030"/>
                <a:gridCol w="494030"/>
                <a:gridCol w="1178554"/>
                <a:gridCol w="1178554"/>
                <a:gridCol w="1993450"/>
              </a:tblGrid>
              <a:tr h="296752"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ENTSOG</a:t>
                      </a:r>
                      <a:r>
                        <a:rPr lang="en-GB" sz="1800" b="1" i="1" baseline="0" noProof="0" dirty="0" smtClean="0">
                          <a:solidFill>
                            <a:srgbClr val="1F4484"/>
                          </a:solidFill>
                        </a:rPr>
                        <a:t> </a:t>
                      </a:r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Colour chart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R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G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B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noProof="0" dirty="0" smtClean="0">
                          <a:solidFill>
                            <a:srgbClr val="1F4484"/>
                          </a:solidFill>
                        </a:rPr>
                        <a:t>CMYK</a:t>
                      </a:r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noProof="0" dirty="0" smtClean="0">
                          <a:solidFill>
                            <a:srgbClr val="1F4484"/>
                          </a:solidFill>
                        </a:rPr>
                        <a:t>used in (eg. NeMo)</a:t>
                      </a:r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Dark 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128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130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0/0/0/60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(NP)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25/20/20/0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Light 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14/10/11/0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Grey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234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231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222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7/6/11/0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7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Dark Blue (ENTSOG)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31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68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132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99/84/18/6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4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</a:t>
                      </a:r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 (LNG)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Blue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75/23/0/0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9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62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108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164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82/57/12/1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Middle 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107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149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199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0/34/4/0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95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Light 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177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199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225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29/14/3/0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0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Bluish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13/3/0/0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Green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54/25/100/5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98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(Libya)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55/0/100/0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3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Middle Green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43/10/100/0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BA2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(Algeria)</a:t>
                      </a:r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Green (ENTSOG)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55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29/1/96/0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5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Greenish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21/0/40/0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Light</a:t>
                      </a:r>
                      <a:r>
                        <a:rPr lang="de-DE" sz="1400" b="1" baseline="0" noProof="0" dirty="0" smtClean="0">
                          <a:solidFill>
                            <a:srgbClr val="1F4484"/>
                          </a:solidFill>
                        </a:rPr>
                        <a:t> Purple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en-GB" sz="1400" b="1" kern="120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117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171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49/58/7/0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75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(UGS)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Pink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  <a:endParaRPr lang="en-GB" sz="1400" b="1" kern="1200" baseline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17/86/1/0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48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Red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232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38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44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2/98/93/0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26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(Russia)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Orange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4/64/87/0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7A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(Caspia)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Orange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1/32/94/0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4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Yellow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6/18/100/0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CA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(Norway)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234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5/1/90/0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A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03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Light Yellow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2/0/30/0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7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33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4984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Chapter</a:t>
            </a:r>
            <a:endParaRPr lang="en-GB" noProof="0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0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Shift+Alt+right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899195"/>
            <a:ext cx="8280920" cy="43300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 lang="en-GB" sz="2200" b="1" i="1" kern="100" noProof="0" smtClean="0">
                <a:solidFill>
                  <a:srgbClr val="000000"/>
                </a:solidFill>
                <a:latin typeface="+mn-lt"/>
                <a:sym typeface="Wingdings" pitchFamily="2" charset="2"/>
              </a:defRPr>
            </a:lvl1pPr>
            <a:lvl2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2pPr>
            <a:lvl3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3pPr>
            <a:lvl4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>
                <a:solidFill>
                  <a:srgbClr val="000000"/>
                </a:solidFill>
              </a:defRPr>
            </a:lvl4pPr>
            <a:lvl5pPr marL="857250" indent="-171450">
              <a:buClr>
                <a:schemeClr val="accent3"/>
              </a:buClr>
              <a:buFont typeface="Arial" pitchFamily="34" charset="0"/>
              <a:buChar char="-"/>
              <a:defRPr sz="1600">
                <a:solidFill>
                  <a:srgbClr val="000000"/>
                </a:solidFill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/>
            </a:pPr>
            <a:r>
              <a:rPr lang="en-GB" b="1" i="1" kern="100" noProof="0" dirty="0" smtClean="0">
                <a:solidFill>
                  <a:srgbClr val="000000"/>
                </a:solidFill>
                <a:latin typeface="+mj-lt"/>
              </a:rPr>
              <a:t>Diff. bullet levels with: Shift + Alt + </a:t>
            </a:r>
            <a:r>
              <a:rPr lang="en-GB" b="1" i="1" kern="100" noProof="0" dirty="0" err="1" smtClean="0">
                <a:solidFill>
                  <a:srgbClr val="000000"/>
                </a:solidFill>
                <a:latin typeface="+mj-lt"/>
              </a:rPr>
              <a:t>rightArrow</a:t>
            </a:r>
            <a:endParaRPr lang="en-GB" noProof="0" dirty="0" smtClean="0"/>
          </a:p>
          <a:p>
            <a:pPr lvl="1"/>
            <a:r>
              <a:rPr lang="de-DE" noProof="0" dirty="0" smtClean="0"/>
              <a:t>Second level (Calibri, 18, black)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 (Calibri, 18, black)</a:t>
            </a:r>
          </a:p>
          <a:p>
            <a:pPr lvl="3"/>
            <a:r>
              <a:rPr lang="en-GB" noProof="0" dirty="0" smtClean="0"/>
              <a:t>Fourth level (Calibri, 16, black)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0"/>
            <a:endParaRPr lang="en-GB" noProof="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5644" y="5373216"/>
            <a:ext cx="8168079" cy="374571"/>
          </a:xfrm>
          <a:prstGeom prst="roundRect">
            <a:avLst/>
          </a:prstGeom>
          <a:noFill/>
          <a:ln w="50800" cap="rnd" cmpd="sng">
            <a:solidFill>
              <a:srgbClr val="B1C7E1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6600000"/>
            </a:lightRig>
          </a:scene3d>
          <a:sp3d>
            <a:bevelT/>
          </a:sp3d>
        </p:spPr>
        <p:txBody>
          <a:bodyPr>
            <a:spAutoFit/>
          </a:bodyPr>
          <a:lstStyle>
            <a:lvl1pPr marL="0" indent="0" algn="ctr">
              <a:buFontTx/>
              <a:buNone/>
              <a:defRPr lang="en-GB" sz="1600" i="1" dirty="0">
                <a:solidFill>
                  <a:schemeClr val="tx1"/>
                </a:solidFill>
                <a:ea typeface="+mn-ea"/>
                <a:cs typeface="Arial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&lt;…&gt; (Calibri, Italic, 16, black, </a:t>
            </a:r>
            <a:r>
              <a:rPr lang="en-GB" sz="1600" i="1" dirty="0" err="1" smtClean="0">
                <a:solidFill>
                  <a:srgbClr val="000000"/>
                </a:solidFill>
                <a:latin typeface="+mn-lt"/>
                <a:cs typeface="Arial" pitchFamily="34" charset="0"/>
              </a:rPr>
              <a:t>center</a:t>
            </a: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5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Tabul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5644" y="5373216"/>
            <a:ext cx="8168079" cy="374571"/>
          </a:xfrm>
          <a:prstGeom prst="roundRect">
            <a:avLst/>
          </a:prstGeom>
          <a:noFill/>
          <a:ln w="50800" cmpd="sng">
            <a:solidFill>
              <a:srgbClr val="B1C7E1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6600000"/>
            </a:lightRig>
          </a:scene3d>
          <a:sp3d>
            <a:bevelT/>
          </a:sp3d>
        </p:spPr>
        <p:txBody>
          <a:bodyPr>
            <a:spAutoFit/>
          </a:bodyPr>
          <a:lstStyle>
            <a:lvl1pPr marL="0" indent="0" algn="ctr">
              <a:buFontTx/>
              <a:buNone/>
              <a:defRPr lang="en-GB" sz="1600" i="1" dirty="0">
                <a:solidFill>
                  <a:schemeClr val="tx1"/>
                </a:solidFill>
                <a:ea typeface="+mn-ea"/>
                <a:cs typeface="Arial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&lt;…&gt; (Calibri, Italic, 16, black, </a:t>
            </a:r>
            <a:r>
              <a:rPr lang="en-GB" sz="1600" i="1" dirty="0" err="1" smtClean="0">
                <a:solidFill>
                  <a:srgbClr val="000000"/>
                </a:solidFill>
                <a:latin typeface="+mn-lt"/>
                <a:cs typeface="Arial" pitchFamily="34" charset="0"/>
              </a:rPr>
              <a:t>center</a:t>
            </a: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1412776"/>
            <a:ext cx="8280920" cy="3816424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  <a:sym typeface="Wingdings" pitchFamily="2" charset="2"/>
              </a:defRPr>
            </a:lvl1pPr>
            <a:lvl2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2pPr>
            <a:lvl3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 baseline="0">
                <a:solidFill>
                  <a:srgbClr val="000000"/>
                </a:solidFill>
              </a:defRPr>
            </a:lvl3pPr>
            <a:lvl4pPr marL="857250" indent="-171450">
              <a:spcBef>
                <a:spcPts val="0"/>
              </a:spcBef>
              <a:buClr>
                <a:schemeClr val="accent3"/>
              </a:buClr>
              <a:defRPr sz="1600"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 smtClean="0"/>
              <a:t>Diff. bullet levels with “tabulator”</a:t>
            </a:r>
          </a:p>
          <a:p>
            <a:pPr lvl="1"/>
            <a:r>
              <a:rPr lang="en-GB" noProof="0" dirty="0" smtClean="0"/>
              <a:t>Third level (Calibri, 18, black)</a:t>
            </a:r>
          </a:p>
          <a:p>
            <a:pPr lvl="2"/>
            <a:r>
              <a:rPr lang="en-GB" noProof="0" dirty="0" smtClean="0"/>
              <a:t>Fourth level (Calibri, 16, black)</a:t>
            </a:r>
          </a:p>
          <a:p>
            <a:pPr lvl="3"/>
            <a:r>
              <a:rPr lang="en-GB" noProof="0" dirty="0" smtClean="0"/>
              <a:t>Fifth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58019" y="900073"/>
            <a:ext cx="8281169" cy="44069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First Level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4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Chart: Shift+Alt+right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932040" y="1700808"/>
            <a:ext cx="3816424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932041" y="889670"/>
            <a:ext cx="3816424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</a:t>
            </a:r>
            <a:br>
              <a:rPr lang="en-GB" b="1" i="1" kern="100" dirty="0" smtClean="0">
                <a:solidFill>
                  <a:srgbClr val="000000"/>
                </a:solidFill>
                <a:latin typeface="+mj-lt"/>
              </a:rPr>
            </a:b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899195"/>
            <a:ext cx="4404870" cy="497807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 lang="en-GB" sz="2200" b="1" i="1" kern="100" noProof="0" smtClean="0">
                <a:solidFill>
                  <a:srgbClr val="000000"/>
                </a:solidFill>
                <a:latin typeface="+mn-lt"/>
                <a:sym typeface="Wingdings" pitchFamily="2" charset="2"/>
              </a:defRPr>
            </a:lvl1pPr>
            <a:lvl2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2pPr>
            <a:lvl3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3pPr>
            <a:lvl4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>
                <a:solidFill>
                  <a:srgbClr val="000000"/>
                </a:solidFill>
              </a:defRPr>
            </a:lvl4pPr>
            <a:lvl5pPr marL="857250" indent="-171450">
              <a:buClr>
                <a:schemeClr val="accent3"/>
              </a:buClr>
              <a:buFont typeface="Arial" pitchFamily="34" charset="0"/>
              <a:buChar char="-"/>
              <a:defRPr sz="1600">
                <a:solidFill>
                  <a:srgbClr val="000000"/>
                </a:solidFill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/>
            </a:pPr>
            <a:r>
              <a:rPr lang="en-GB" noProof="0" dirty="0" smtClean="0"/>
              <a:t>Diff. bullet levels with: </a:t>
            </a:r>
            <a:r>
              <a:rPr lang="en-GB" b="1" i="1" kern="100" noProof="0" dirty="0" err="1" smtClean="0">
                <a:solidFill>
                  <a:srgbClr val="000000"/>
                </a:solidFill>
                <a:latin typeface="+mj-lt"/>
              </a:rPr>
              <a:t>Shift+Alt+rightArrow</a:t>
            </a:r>
            <a:endParaRPr lang="en-GB" noProof="0" dirty="0" smtClean="0"/>
          </a:p>
          <a:p>
            <a:pPr lvl="1"/>
            <a:r>
              <a:rPr lang="de-DE" noProof="0" dirty="0" smtClean="0"/>
              <a:t>Second level (Calibri, 18, black)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 (Calibri, 18, black)</a:t>
            </a:r>
          </a:p>
          <a:p>
            <a:pPr lvl="3"/>
            <a:r>
              <a:rPr lang="en-GB" noProof="0" dirty="0" smtClean="0"/>
              <a:t>Fourth level (Calibri, 16, black)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0"/>
            <a:endParaRPr lang="en-GB" noProof="0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2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Chart: Tabul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932040" y="1700808"/>
            <a:ext cx="3816424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1700807"/>
            <a:ext cx="4417762" cy="420503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1pPr>
            <a:lvl2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lang="en-US" sz="1800" kern="1200" baseline="0" dirty="0" smtClean="0">
                <a:solidFill>
                  <a:srgbClr val="000000"/>
                </a:solidFill>
                <a:latin typeface="+mn-lt"/>
                <a:ea typeface="ＭＳ Ｐゴシック" pitchFamily="-111" charset="-128"/>
                <a:cs typeface="ＭＳ Ｐゴシック"/>
              </a:defRPr>
            </a:lvl2pPr>
            <a:lvl3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 baseline="0">
                <a:solidFill>
                  <a:srgbClr val="000000"/>
                </a:solidFill>
              </a:defRPr>
            </a:lvl3pPr>
            <a:lvl4pPr marL="857250" indent="-171450">
              <a:spcBef>
                <a:spcPts val="0"/>
              </a:spcBef>
              <a:buClr>
                <a:schemeClr val="accent3"/>
              </a:buClr>
              <a:defRPr sz="1600"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Diff. bullet levels with “tabulator”</a:t>
            </a:r>
          </a:p>
          <a:p>
            <a:pPr lvl="1"/>
            <a:r>
              <a:rPr lang="en-US" dirty="0" smtClean="0"/>
              <a:t>Third level (Calibri, 18, black)</a:t>
            </a:r>
          </a:p>
          <a:p>
            <a:pPr lvl="2"/>
            <a:r>
              <a:rPr lang="en-US" dirty="0" smtClean="0"/>
              <a:t>Fourth level (Calibri, 16, black)</a:t>
            </a:r>
          </a:p>
          <a:p>
            <a:pPr lvl="3"/>
            <a:r>
              <a:rPr lang="en-US" dirty="0" smtClean="0"/>
              <a:t>Fifth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458019" y="900073"/>
            <a:ext cx="4417895" cy="728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First Level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932041" y="889670"/>
            <a:ext cx="3816424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</a:t>
            </a:r>
            <a:br>
              <a:rPr lang="en-GB" b="1" i="1" kern="100" dirty="0" smtClean="0">
                <a:solidFill>
                  <a:srgbClr val="000000"/>
                </a:solidFill>
                <a:latin typeface="+mj-lt"/>
              </a:rPr>
            </a:b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5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58019" y="1700808"/>
            <a:ext cx="8280920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58020" y="889670"/>
            <a:ext cx="8280920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5" r:id="rId2"/>
    <p:sldLayoutId id="2147483692" r:id="rId3"/>
    <p:sldLayoutId id="2147483689" r:id="rId4"/>
    <p:sldLayoutId id="2147483691" r:id="rId5"/>
    <p:sldLayoutId id="2147483687" r:id="rId6"/>
    <p:sldLayoutId id="2147483690" r:id="rId7"/>
    <p:sldLayoutId id="2147483682" r:id="rId8"/>
    <p:sldLayoutId id="2147483683" r:id="rId9"/>
    <p:sldLayoutId id="2147483686" r:id="rId10"/>
    <p:sldLayoutId id="21474836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Implementation of Transparency Guidelines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Martin Reisner</a:t>
            </a:r>
          </a:p>
          <a:p>
            <a:r>
              <a:rPr lang="en-GB" dirty="0" smtClean="0"/>
              <a:t>Advisor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Current Status and future Challenges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99792" y="6237289"/>
            <a:ext cx="3528392" cy="360064"/>
          </a:xfrm>
        </p:spPr>
        <p:txBody>
          <a:bodyPr/>
          <a:lstStyle/>
          <a:p>
            <a:r>
              <a:rPr lang="en-GB" dirty="0" smtClean="0"/>
              <a:t>Ljubljana – 13 September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10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Conversion factor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Commercial purposes</a:t>
            </a:r>
          </a:p>
          <a:p>
            <a:pPr lvl="1"/>
            <a:r>
              <a:rPr lang="en-US" dirty="0" smtClean="0"/>
              <a:t>Different interpretation of conversion factor</a:t>
            </a:r>
          </a:p>
          <a:p>
            <a:pPr lvl="2"/>
            <a:r>
              <a:rPr lang="en-US" dirty="0" smtClean="0"/>
              <a:t>Value as a standard for nomination</a:t>
            </a:r>
          </a:p>
          <a:p>
            <a:pPr lvl="2"/>
            <a:r>
              <a:rPr lang="en-US" dirty="0" smtClean="0"/>
              <a:t>Value for converting units</a:t>
            </a:r>
          </a:p>
          <a:p>
            <a:pPr lvl="2"/>
            <a:endParaRPr lang="en-US" dirty="0"/>
          </a:p>
          <a:p>
            <a:r>
              <a:rPr lang="en-US" dirty="0" smtClean="0"/>
              <a:t>Secondary market info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Link to another platform</a:t>
            </a:r>
          </a:p>
          <a:p>
            <a:pPr lvl="1"/>
            <a:r>
              <a:rPr lang="en-US" dirty="0" smtClean="0"/>
              <a:t>Bulleting Board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11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 smtClean="0"/>
              <a:t>Linepack</a:t>
            </a:r>
            <a:r>
              <a:rPr lang="en-US" dirty="0" smtClean="0"/>
              <a:t> information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Forecast, deviation</a:t>
            </a:r>
          </a:p>
          <a:p>
            <a:pPr lvl="2"/>
            <a:r>
              <a:rPr lang="en-US" dirty="0" smtClean="0"/>
              <a:t>Exemptions granted by national regulators, e.g. Germany</a:t>
            </a:r>
          </a:p>
          <a:p>
            <a:pPr lvl="1"/>
            <a:r>
              <a:rPr lang="en-US" dirty="0" smtClean="0"/>
              <a:t>System imbalance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aily / hourly</a:t>
            </a:r>
          </a:p>
          <a:p>
            <a:pPr lvl="1"/>
            <a:endParaRPr lang="en-US" dirty="0"/>
          </a:p>
          <a:p>
            <a:r>
              <a:rPr lang="en-US" dirty="0" smtClean="0"/>
              <a:t>Tariffs’ calculator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Free subscription required</a:t>
            </a:r>
          </a:p>
          <a:p>
            <a:pPr lvl="1"/>
            <a:r>
              <a:rPr lang="en-US" dirty="0" smtClean="0"/>
              <a:t>Price Sheet</a:t>
            </a:r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6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12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55162" y="1412776"/>
            <a:ext cx="8280920" cy="4464496"/>
          </a:xfrm>
        </p:spPr>
        <p:txBody>
          <a:bodyPr/>
          <a:lstStyle/>
          <a:p>
            <a:r>
              <a:rPr lang="en-US" dirty="0" smtClean="0"/>
              <a:t>All TSO fully publish information according to requirements</a:t>
            </a:r>
          </a:p>
          <a:p>
            <a:endParaRPr lang="en-US" dirty="0"/>
          </a:p>
          <a:p>
            <a:r>
              <a:rPr lang="en-US" dirty="0" smtClean="0"/>
              <a:t>Update data as soon as possible</a:t>
            </a:r>
          </a:p>
          <a:p>
            <a:endParaRPr lang="en-US" dirty="0"/>
          </a:p>
          <a:p>
            <a:r>
              <a:rPr lang="en-US" dirty="0" smtClean="0"/>
              <a:t>Uncertainties for future </a:t>
            </a:r>
            <a:r>
              <a:rPr lang="en-US" dirty="0"/>
              <a:t>development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…REMIT</a:t>
            </a:r>
          </a:p>
          <a:p>
            <a:pPr lvl="1"/>
            <a:r>
              <a:rPr lang="en-US" dirty="0" smtClean="0"/>
              <a:t>…other regulations</a:t>
            </a:r>
          </a:p>
          <a:p>
            <a:pPr lvl="1"/>
            <a:endParaRPr lang="en-US" dirty="0"/>
          </a:p>
          <a:p>
            <a:r>
              <a:rPr lang="en-US" dirty="0" smtClean="0"/>
              <a:t>Reporting to different entities</a:t>
            </a:r>
          </a:p>
          <a:p>
            <a:pPr lvl="1"/>
            <a:r>
              <a:rPr lang="en-US" dirty="0" smtClean="0"/>
              <a:t>the same set of data</a:t>
            </a:r>
          </a:p>
          <a:p>
            <a:pPr lvl="1"/>
            <a:r>
              <a:rPr lang="en-US" dirty="0" smtClean="0"/>
              <a:t>a different / individual set of data</a:t>
            </a:r>
          </a:p>
          <a:p>
            <a:endParaRPr lang="en-US" dirty="0" smtClean="0"/>
          </a:p>
          <a:p>
            <a:r>
              <a:rPr lang="en-US" dirty="0" smtClean="0"/>
              <a:t>Coordination for higher efficiency is needed</a:t>
            </a:r>
          </a:p>
          <a:p>
            <a:pPr lvl="1"/>
            <a:r>
              <a:rPr lang="en-US" dirty="0" smtClean="0"/>
              <a:t>…on a national level</a:t>
            </a:r>
          </a:p>
          <a:p>
            <a:pPr lvl="1"/>
            <a:r>
              <a:rPr lang="en-US" dirty="0" smtClean="0"/>
              <a:t>…of obligations due to different regulations 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73685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4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45" y="5013176"/>
            <a:ext cx="2088232" cy="168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13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CMP changes Annex 1 to  Regulation 715 </a:t>
            </a:r>
          </a:p>
          <a:p>
            <a:endParaRPr lang="en-US" dirty="0"/>
          </a:p>
          <a:p>
            <a:r>
              <a:rPr lang="en-US" dirty="0" smtClean="0"/>
              <a:t> The document was published in the ‘Official Journal of the European Union’ on 28 August 2012</a:t>
            </a:r>
          </a:p>
          <a:p>
            <a:endParaRPr lang="en-US" dirty="0" smtClean="0"/>
          </a:p>
          <a:p>
            <a:r>
              <a:rPr lang="en-US" dirty="0" smtClean="0"/>
              <a:t>Main items for TSOs regarding Transparency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TSOs have to upload information to a union-wide central platform established by ENTSOG on a cost efficient basis</a:t>
            </a:r>
          </a:p>
          <a:p>
            <a:pPr lvl="1"/>
            <a:r>
              <a:rPr lang="en-US" dirty="0" smtClean="0"/>
              <a:t>All information has to be available from 1 October 2013</a:t>
            </a:r>
          </a:p>
          <a:p>
            <a:pPr lvl="1"/>
            <a:r>
              <a:rPr lang="en-US" dirty="0" smtClean="0"/>
              <a:t>Additional information about auctions is requested</a:t>
            </a:r>
          </a:p>
          <a:p>
            <a:endParaRPr lang="en-US" dirty="0"/>
          </a:p>
          <a:p>
            <a:r>
              <a:rPr lang="en-US" dirty="0" smtClean="0"/>
              <a:t>ENTSOG launched a project on Transparency Platform in order to fit the new requirements in due time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Congestion Management Procedures (CMP)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Martin Reisner</a:t>
            </a:r>
            <a:br>
              <a:rPr lang="de-DE" dirty="0" smtClean="0"/>
            </a:br>
            <a:r>
              <a:rPr lang="de-DE" dirty="0" smtClean="0"/>
              <a:t>Junior Adviser, Interoperability/Transparency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3224" y="5185767"/>
            <a:ext cx="2332831" cy="287933"/>
          </a:xfrm>
        </p:spPr>
        <p:txBody>
          <a:bodyPr/>
          <a:lstStyle/>
          <a:p>
            <a:r>
              <a:rPr lang="de-DE" dirty="0" smtClean="0"/>
              <a:t>martin.reisner@entsog.eu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11760" y="3068960"/>
            <a:ext cx="4176464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2A3F82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AT" sz="2400" dirty="0" smtClean="0"/>
              <a:t>Do you have further 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76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Presentation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2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Review of the Implementation Process</a:t>
            </a:r>
          </a:p>
          <a:p>
            <a:endParaRPr lang="en-US" dirty="0"/>
          </a:p>
          <a:p>
            <a:r>
              <a:rPr lang="en-US" dirty="0" smtClean="0"/>
              <a:t>General Picture</a:t>
            </a:r>
          </a:p>
          <a:p>
            <a:endParaRPr lang="en-US" dirty="0"/>
          </a:p>
          <a:p>
            <a:r>
              <a:rPr lang="en-US" dirty="0" smtClean="0"/>
              <a:t>Items in Detail</a:t>
            </a:r>
          </a:p>
          <a:p>
            <a:endParaRPr lang="en-US" dirty="0"/>
          </a:p>
          <a:p>
            <a:r>
              <a:rPr lang="en-US" dirty="0" smtClean="0"/>
              <a:t>Future Challenges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44134"/>
            <a:ext cx="2327920" cy="160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0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Implementation Phase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3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Guidelines were published in November 2010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Official publication of the community decision amending Chapter 3 of Article I to Regulation 715</a:t>
            </a:r>
          </a:p>
          <a:p>
            <a:endParaRPr lang="en-US" dirty="0"/>
          </a:p>
          <a:p>
            <a:r>
              <a:rPr lang="en-US" dirty="0" smtClean="0"/>
              <a:t>At that time…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…members already published a large amount of data thanks to earlier voluntary commitments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…implementation still multiplied the amount of data in some cases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 deadline </a:t>
            </a:r>
            <a:r>
              <a:rPr lang="en-US" dirty="0"/>
              <a:t>3 March 2011 was too short to get full compliance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45" y="4581127"/>
            <a:ext cx="1700556" cy="169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53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Implementation Phase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4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Challenges resulting due to that tight timelines:</a:t>
            </a:r>
          </a:p>
          <a:p>
            <a:endParaRPr lang="en-US" dirty="0"/>
          </a:p>
          <a:p>
            <a:pPr lvl="1"/>
            <a:r>
              <a:rPr lang="en-US" dirty="0" smtClean="0"/>
              <a:t>Internal adaptions of processes necessary for TSOs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Internal IT</a:t>
            </a:r>
          </a:p>
          <a:p>
            <a:pPr lvl="2"/>
            <a:r>
              <a:rPr lang="en-US" dirty="0" smtClean="0"/>
              <a:t>Budget and costs</a:t>
            </a:r>
          </a:p>
          <a:p>
            <a:pPr lvl="2"/>
            <a:r>
              <a:rPr lang="en-US" dirty="0" smtClean="0"/>
              <a:t>Testing of implemented processes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Confidentiality </a:t>
            </a:r>
            <a:r>
              <a:rPr lang="en-US" dirty="0"/>
              <a:t>issues were remaining for some members (e.g. shipper contracts)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Specific data was difficult to determine</a:t>
            </a:r>
          </a:p>
          <a:p>
            <a:pPr lvl="1"/>
            <a:endParaRPr lang="en-US" dirty="0" smtClean="0"/>
          </a:p>
          <a:p>
            <a:pPr lvl="2"/>
            <a:r>
              <a:rPr lang="en-US" dirty="0"/>
              <a:t>a</a:t>
            </a:r>
            <a:r>
              <a:rPr lang="en-US" dirty="0" smtClean="0"/>
              <a:t>s terms were defined differently</a:t>
            </a:r>
          </a:p>
          <a:p>
            <a:pPr lvl="2"/>
            <a:r>
              <a:rPr lang="en-US" dirty="0" smtClean="0"/>
              <a:t>as they weren’t available for publication at that time</a:t>
            </a:r>
          </a:p>
          <a:p>
            <a:pPr lvl="2"/>
            <a:r>
              <a:rPr lang="en-US" dirty="0" smtClean="0"/>
              <a:t>as necessary changes in IT systems needed to be coordinated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91118"/>
            <a:ext cx="2376264" cy="178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0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5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questionnaire asking for the implementation of the main requirements was sent to ENTSOG members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Step:</a:t>
            </a:r>
          </a:p>
          <a:p>
            <a:endParaRPr lang="en-US" dirty="0" smtClean="0"/>
          </a:p>
          <a:p>
            <a:pPr lvl="1"/>
            <a:r>
              <a:rPr lang="en-US" dirty="0"/>
              <a:t>ENTSOG contacted </a:t>
            </a:r>
            <a:r>
              <a:rPr lang="en-US" dirty="0" smtClean="0"/>
              <a:t>TSOs…</a:t>
            </a:r>
          </a:p>
          <a:p>
            <a:pPr lvl="1"/>
            <a:r>
              <a:rPr lang="en-US" dirty="0" smtClean="0"/>
              <a:t>…to get a picture of the current level of the guidelines’ implementation</a:t>
            </a:r>
          </a:p>
          <a:p>
            <a:pPr lvl="1"/>
            <a:r>
              <a:rPr lang="en-US" dirty="0" smtClean="0"/>
              <a:t>…to support and clarify open questions</a:t>
            </a:r>
          </a:p>
          <a:p>
            <a:pPr lvl="1"/>
            <a:r>
              <a:rPr lang="en-US" dirty="0" smtClean="0"/>
              <a:t>…to agree on a common understanding</a:t>
            </a:r>
          </a:p>
          <a:p>
            <a:pPr lvl="1"/>
            <a:endParaRPr lang="en-US" dirty="0"/>
          </a:p>
          <a:p>
            <a:r>
              <a:rPr lang="en-US" dirty="0" smtClean="0"/>
              <a:t>ENTSOG organized bilateral </a:t>
            </a:r>
            <a:r>
              <a:rPr lang="en-US" dirty="0" err="1" smtClean="0"/>
              <a:t>telcos</a:t>
            </a:r>
            <a:r>
              <a:rPr lang="en-US" dirty="0" smtClean="0"/>
              <a:t> or meetings </a:t>
            </a:r>
          </a:p>
          <a:p>
            <a:pPr lvl="1"/>
            <a:endParaRPr lang="en-US" dirty="0" smtClean="0">
              <a:ea typeface="ＭＳ Ｐゴシック" charset="-128"/>
              <a:cs typeface="ＭＳ Ｐゴシック" charset="-128"/>
              <a:sym typeface="Wingdings" pitchFamily="2" charset="2"/>
            </a:endParaRP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  <a:sym typeface="Wingdings" pitchFamily="2" charset="2"/>
              </a:rPr>
              <a:t>ENTSOG </a:t>
            </a:r>
            <a:r>
              <a:rPr lang="en-US" dirty="0">
                <a:ea typeface="ＭＳ Ｐゴシック" charset="-128"/>
                <a:cs typeface="ＭＳ Ｐゴシック" charset="-128"/>
                <a:sym typeface="Wingdings" pitchFamily="2" charset="2"/>
              </a:rPr>
              <a:t> Members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  <a:sym typeface="Wingdings" pitchFamily="2" charset="2"/>
              </a:rPr>
              <a:t>Members  Members  (during regular meetings)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ENTSOG’s internal questionnaire </a:t>
            </a:r>
            <a:r>
              <a:rPr lang="en-US" dirty="0" smtClean="0"/>
              <a:t>in </a:t>
            </a:r>
            <a:r>
              <a:rPr lang="en-US" dirty="0" smtClean="0"/>
              <a:t>2011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91118"/>
            <a:ext cx="2265040" cy="16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2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6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Majority of TSOs fulfill requirements</a:t>
            </a:r>
          </a:p>
          <a:p>
            <a:endParaRPr lang="en-US" dirty="0"/>
          </a:p>
          <a:p>
            <a:pPr lvl="1"/>
            <a:r>
              <a:rPr lang="en-US" dirty="0" smtClean="0"/>
              <a:t>Variations by different interpretations of requirements</a:t>
            </a:r>
          </a:p>
          <a:p>
            <a:pPr lvl="1"/>
            <a:r>
              <a:rPr lang="en-US" dirty="0" smtClean="0"/>
              <a:t>Variations by different national systems</a:t>
            </a:r>
          </a:p>
          <a:p>
            <a:pPr lvl="1"/>
            <a:endParaRPr lang="en-US" dirty="0"/>
          </a:p>
          <a:p>
            <a:r>
              <a:rPr lang="en-US" dirty="0" smtClean="0"/>
              <a:t>TSOs have to follow their individual processes within their companies</a:t>
            </a:r>
          </a:p>
          <a:p>
            <a:endParaRPr lang="en-US" dirty="0"/>
          </a:p>
          <a:p>
            <a:r>
              <a:rPr lang="en-US" dirty="0" smtClean="0"/>
              <a:t>Some projects are still in the phase of implementation and will be closed soon</a:t>
            </a:r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97152"/>
            <a:ext cx="1547614" cy="15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7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7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55162" y="1412776"/>
            <a:ext cx="8280920" cy="4248472"/>
          </a:xfrm>
        </p:spPr>
        <p:txBody>
          <a:bodyPr/>
          <a:lstStyle/>
          <a:p>
            <a:r>
              <a:rPr lang="en-US" dirty="0" smtClean="0"/>
              <a:t>Lot </a:t>
            </a:r>
            <a:r>
              <a:rPr lang="en-US" dirty="0"/>
              <a:t>of websites are clearly </a:t>
            </a:r>
            <a:r>
              <a:rPr lang="en-US" dirty="0" smtClean="0"/>
              <a:t>structured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Structure follows the regulation</a:t>
            </a:r>
          </a:p>
          <a:p>
            <a:pPr lvl="1"/>
            <a:r>
              <a:rPr lang="en-US" dirty="0" smtClean="0"/>
              <a:t>Websites have ‘Transparency Section’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of them are </a:t>
            </a:r>
            <a:r>
              <a:rPr lang="en-US" dirty="0" smtClean="0"/>
              <a:t>‚user-friendly</a:t>
            </a:r>
            <a:r>
              <a:rPr lang="en-US" dirty="0" smtClean="0"/>
              <a:t>‘: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Transparency </a:t>
            </a:r>
            <a:r>
              <a:rPr lang="en-US" dirty="0"/>
              <a:t>data is easy to </a:t>
            </a:r>
            <a:r>
              <a:rPr lang="en-US" dirty="0" smtClean="0"/>
              <a:t>find</a:t>
            </a:r>
          </a:p>
          <a:p>
            <a:pPr lvl="1"/>
            <a:r>
              <a:rPr lang="en-US" dirty="0" smtClean="0"/>
              <a:t>Structure </a:t>
            </a:r>
            <a:r>
              <a:rPr lang="en-US" dirty="0"/>
              <a:t>is clear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 smtClean="0"/>
              <a:t>Many </a:t>
            </a:r>
            <a:r>
              <a:rPr lang="en-US" dirty="0"/>
              <a:t>TSOs use abbreviations for some of their terms</a:t>
            </a:r>
          </a:p>
          <a:p>
            <a:r>
              <a:rPr lang="en-US" dirty="0" smtClean="0"/>
              <a:t>Some </a:t>
            </a:r>
            <a:r>
              <a:rPr lang="en-US" dirty="0"/>
              <a:t>parts of TSOs websites are only in national language available</a:t>
            </a:r>
          </a:p>
          <a:p>
            <a:r>
              <a:rPr lang="en-US" dirty="0" smtClean="0"/>
              <a:t>Minor </a:t>
            </a:r>
            <a:r>
              <a:rPr lang="en-US" dirty="0"/>
              <a:t>problems in functionality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/>
              <a:t>Data </a:t>
            </a:r>
            <a:r>
              <a:rPr lang="en-US" dirty="0" smtClean="0"/>
              <a:t>partly downloadable (</a:t>
            </a:r>
            <a:r>
              <a:rPr lang="en-US" dirty="0" err="1" smtClean="0"/>
              <a:t>pdf</a:t>
            </a:r>
            <a:r>
              <a:rPr lang="en-US" dirty="0" smtClean="0"/>
              <a:t> format) </a:t>
            </a:r>
            <a:r>
              <a:rPr lang="en-US" dirty="0"/>
              <a:t>and not updated </a:t>
            </a:r>
            <a:r>
              <a:rPr lang="en-US" dirty="0" smtClean="0"/>
              <a:t>daily </a:t>
            </a:r>
            <a:endParaRPr lang="en-US" dirty="0" smtClean="0"/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Transparency </a:t>
            </a:r>
            <a:r>
              <a:rPr lang="en-US" sz="1400" dirty="0" smtClean="0"/>
              <a:t>Guidelines: ‚...</a:t>
            </a:r>
            <a:r>
              <a:rPr lang="en-US" sz="1400" dirty="0"/>
              <a:t>downloadable format that allows for quantitative analyses</a:t>
            </a:r>
            <a:r>
              <a:rPr lang="en-US" sz="1400" dirty="0" smtClean="0"/>
              <a:t>;‘ </a:t>
            </a:r>
            <a:r>
              <a:rPr lang="en-US" sz="1200" dirty="0" smtClean="0"/>
              <a:t>(Reg.)</a:t>
            </a:r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97152"/>
            <a:ext cx="1547614" cy="15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9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8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Different terminology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Due to different national </a:t>
            </a:r>
            <a:r>
              <a:rPr lang="en-US" dirty="0"/>
              <a:t>laws and rules</a:t>
            </a:r>
          </a:p>
          <a:p>
            <a:endParaRPr lang="en-US" dirty="0"/>
          </a:p>
          <a:p>
            <a:r>
              <a:rPr lang="en-US" dirty="0" smtClean="0"/>
              <a:t>e.g. ‘Technical Capacity’: </a:t>
            </a:r>
          </a:p>
          <a:p>
            <a:endParaRPr lang="en-US" dirty="0" smtClean="0"/>
          </a:p>
          <a:p>
            <a:pPr lvl="1"/>
            <a:r>
              <a:rPr lang="en-US" dirty="0"/>
              <a:t>The </a:t>
            </a:r>
            <a:r>
              <a:rPr lang="en-US" dirty="0" smtClean="0"/>
              <a:t>following different terms are used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esign capacity</a:t>
            </a:r>
          </a:p>
          <a:p>
            <a:pPr lvl="2"/>
            <a:r>
              <a:rPr lang="en-US" dirty="0" smtClean="0"/>
              <a:t>Commercial maximum firm capacity</a:t>
            </a:r>
          </a:p>
          <a:p>
            <a:pPr lvl="2"/>
            <a:r>
              <a:rPr lang="en-US" dirty="0" smtClean="0"/>
              <a:t>Maximum technical capacity</a:t>
            </a:r>
          </a:p>
          <a:p>
            <a:pPr lvl="2"/>
            <a:r>
              <a:rPr lang="en-US" dirty="0" smtClean="0"/>
              <a:t>Firm total capacity</a:t>
            </a:r>
          </a:p>
          <a:p>
            <a:pPr lvl="1"/>
            <a:endParaRPr lang="en-US" dirty="0"/>
          </a:p>
          <a:p>
            <a:r>
              <a:rPr lang="en-US" dirty="0" smtClean="0"/>
              <a:t>Aggregated data:</a:t>
            </a:r>
          </a:p>
          <a:p>
            <a:pPr lvl="1"/>
            <a:r>
              <a:rPr lang="en-US" dirty="0" smtClean="0"/>
              <a:t>Optional </a:t>
            </a:r>
          </a:p>
          <a:p>
            <a:pPr lvl="1"/>
            <a:r>
              <a:rPr lang="en-US" dirty="0" smtClean="0"/>
              <a:t>Consumption (electricity, production, industry)</a:t>
            </a:r>
          </a:p>
          <a:p>
            <a:pPr lvl="1"/>
            <a:r>
              <a:rPr lang="en-US" dirty="0" smtClean="0"/>
              <a:t>LNG</a:t>
            </a:r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9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9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Different references</a:t>
            </a:r>
          </a:p>
          <a:p>
            <a:pPr lvl="1"/>
            <a:r>
              <a:rPr lang="en-US" dirty="0" smtClean="0"/>
              <a:t>e.g. kWh, </a:t>
            </a:r>
            <a:r>
              <a:rPr lang="en-US" dirty="0" err="1" smtClean="0"/>
              <a:t>MWh</a:t>
            </a:r>
            <a:r>
              <a:rPr lang="en-US" dirty="0" smtClean="0"/>
              <a:t>, m³ </a:t>
            </a:r>
          </a:p>
          <a:p>
            <a:endParaRPr lang="en-US" dirty="0"/>
          </a:p>
          <a:p>
            <a:r>
              <a:rPr lang="en-US" dirty="0" smtClean="0"/>
              <a:t>Data format: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‘…downloadable format that allows for quantitative analyses;’ (Reg. 715)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Only via browser </a:t>
            </a:r>
            <a:endParaRPr lang="en-US" dirty="0" smtClean="0"/>
          </a:p>
          <a:p>
            <a:pPr lvl="1"/>
            <a:r>
              <a:rPr lang="en-US" dirty="0" smtClean="0"/>
              <a:t>Excel </a:t>
            </a:r>
            <a:r>
              <a:rPr lang="en-US" dirty="0" smtClean="0"/>
              <a:t>(</a:t>
            </a:r>
            <a:r>
              <a:rPr lang="en-US" dirty="0" err="1" smtClean="0"/>
              <a:t>xls</a:t>
            </a:r>
            <a:r>
              <a:rPr lang="en-US" dirty="0" smtClean="0"/>
              <a:t>, </a:t>
            </a:r>
            <a:r>
              <a:rPr lang="en-US" dirty="0" err="1" smtClean="0"/>
              <a:t>csv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Email </a:t>
            </a:r>
            <a:endParaRPr lang="en-US" dirty="0" smtClean="0"/>
          </a:p>
          <a:p>
            <a:pPr lvl="1"/>
            <a:r>
              <a:rPr lang="en-US" dirty="0" err="1" smtClean="0"/>
              <a:t>pdf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4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Document - Identifier_DocCode_YYMMDD_DocType_Content">
  <a:themeElements>
    <a:clrScheme name="ENTSOG">
      <a:dk1>
        <a:srgbClr val="1F4484"/>
      </a:dk1>
      <a:lt1>
        <a:srgbClr val="FFFFFF"/>
      </a:lt1>
      <a:dk2>
        <a:srgbClr val="6B95C7"/>
      </a:dk2>
      <a:lt2>
        <a:srgbClr val="3E6CA4"/>
      </a:lt2>
      <a:accent1>
        <a:srgbClr val="1F4484"/>
      </a:accent1>
      <a:accent2>
        <a:srgbClr val="829824"/>
      </a:accent2>
      <a:accent3>
        <a:srgbClr val="C1D537"/>
      </a:accent3>
      <a:accent4>
        <a:srgbClr val="E8262C"/>
      </a:accent4>
      <a:accent5>
        <a:srgbClr val="EB7A3B"/>
      </a:accent5>
      <a:accent6>
        <a:srgbClr val="F2CA00"/>
      </a:accent6>
      <a:hlink>
        <a:srgbClr val="1F4484"/>
      </a:hlink>
      <a:folHlink>
        <a:srgbClr val="8D7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6489B44B3BD418D4DE073B82E6ED9" ma:contentTypeVersion="27" ma:contentTypeDescription="Create a new document." ma:contentTypeScope="" ma:versionID="9b032d0bb29756ea5aff6933ee632279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ACER-2015-18271</_dlc_DocId>
    <_dlc_DocIdUrl xmlns="985daa2e-53d8-4475-82b8-9c7d25324e34">
      <Url>https://extranet.acer.europa.eu/Media/Events/public%20workshop%20on%20Transparency%20in%20Gas%20Markets/_layouts/DocIdRedir.aspx?ID=ACER-2015-18271</Url>
      <Description>ACER-2015-18271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E09DF228-22FA-4CF9-87E1-EDF4E0E60FB2}"/>
</file>

<file path=customXml/itemProps2.xml><?xml version="1.0" encoding="utf-8"?>
<ds:datastoreItem xmlns:ds="http://schemas.openxmlformats.org/officeDocument/2006/customXml" ds:itemID="{9354F6FD-2966-44AD-8719-145C8527B69C}"/>
</file>

<file path=customXml/itemProps3.xml><?xml version="1.0" encoding="utf-8"?>
<ds:datastoreItem xmlns:ds="http://schemas.openxmlformats.org/officeDocument/2006/customXml" ds:itemID="{7FEE0AC5-CB5C-474D-ADD0-C8436BD1D9A7}"/>
</file>

<file path=customXml/itemProps4.xml><?xml version="1.0" encoding="utf-8"?>
<ds:datastoreItem xmlns:ds="http://schemas.openxmlformats.org/officeDocument/2006/customXml" ds:itemID="{7900F10A-4C94-494D-A00F-C4CDAACAF50F}"/>
</file>

<file path=docProps/app.xml><?xml version="1.0" encoding="utf-8"?>
<Properties xmlns="http://schemas.openxmlformats.org/officeDocument/2006/extended-properties" xmlns:vt="http://schemas.openxmlformats.org/officeDocument/2006/docPropsVTypes">
  <Template>New Document - Identifier_DocCode_YYMMDD_DocType_Content</Template>
  <TotalTime>351</TotalTime>
  <Words>709</Words>
  <Application>Microsoft Office PowerPoint</Application>
  <PresentationFormat>On-screen Show (4:3)</PresentationFormat>
  <Paragraphs>188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 Document - Identifier_DocCode_YYMMDD_DocType_Content</vt:lpstr>
      <vt:lpstr>Implementation of Transparency Guidelines</vt:lpstr>
      <vt:lpstr>Content of the Presentation</vt:lpstr>
      <vt:lpstr>Review of Implementation Phase I</vt:lpstr>
      <vt:lpstr>Review of Implementation Phase II</vt:lpstr>
      <vt:lpstr>General Picture I</vt:lpstr>
      <vt:lpstr>General Picture II</vt:lpstr>
      <vt:lpstr>General Picture III</vt:lpstr>
      <vt:lpstr>Items in Detail I</vt:lpstr>
      <vt:lpstr>Items in Detail II</vt:lpstr>
      <vt:lpstr>Items in Detail III</vt:lpstr>
      <vt:lpstr>Items in Detail IV</vt:lpstr>
      <vt:lpstr>Future Challenges</vt:lpstr>
      <vt:lpstr>Future Challenges</vt:lpstr>
      <vt:lpstr>Martin Reisner Junior Adviser, Interoperability/Transparency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Transparency Guidelines</dc:title>
  <dc:creator>Martin Reisner</dc:creator>
  <dc:description>Test file to explore size and formatting issues</dc:description>
  <cp:lastModifiedBy>Martin Reisner</cp:lastModifiedBy>
  <cp:revision>52</cp:revision>
  <cp:lastPrinted>2012-02-02T11:14:35Z</cp:lastPrinted>
  <dcterms:created xsi:type="dcterms:W3CDTF">2012-08-21T12:54:46Z</dcterms:created>
  <dcterms:modified xsi:type="dcterms:W3CDTF">2012-08-30T07:04:35Z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0x0101007266489B44B3BD418D4DE073B82E6ED9</vt:lpwstr>
  </property>
  <property fmtid="{D5CDD505-2E9C-101B-9397-08002B2CF9AE}" pid="3" name="_dlc_DocIdItemGuid">
    <vt:lpwstr>58f6c638-d6ab-4775-850b-9d1231d1bdda</vt:lpwstr>
  </property>
</Properties>
</file>